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20" r:id="rId2"/>
    <p:sldId id="273" r:id="rId3"/>
    <p:sldId id="272" r:id="rId4"/>
    <p:sldId id="277" r:id="rId5"/>
    <p:sldId id="279" r:id="rId6"/>
    <p:sldId id="281" r:id="rId7"/>
    <p:sldId id="283" r:id="rId8"/>
    <p:sldId id="284" r:id="rId9"/>
    <p:sldId id="287" r:id="rId10"/>
    <p:sldId id="291" r:id="rId11"/>
    <p:sldId id="294" r:id="rId12"/>
    <p:sldId id="295" r:id="rId13"/>
    <p:sldId id="330" r:id="rId14"/>
    <p:sldId id="304" r:id="rId15"/>
    <p:sldId id="266" r:id="rId16"/>
    <p:sldId id="314" r:id="rId17"/>
    <p:sldId id="323" r:id="rId18"/>
    <p:sldId id="264" r:id="rId19"/>
    <p:sldId id="324" r:id="rId20"/>
    <p:sldId id="319" r:id="rId21"/>
    <p:sldId id="307" r:id="rId22"/>
    <p:sldId id="265" r:id="rId23"/>
    <p:sldId id="308" r:id="rId24"/>
    <p:sldId id="274" r:id="rId25"/>
    <p:sldId id="309" r:id="rId26"/>
    <p:sldId id="316" r:id="rId27"/>
    <p:sldId id="310" r:id="rId28"/>
    <p:sldId id="329" r:id="rId29"/>
    <p:sldId id="257" r:id="rId30"/>
    <p:sldId id="317" r:id="rId31"/>
    <p:sldId id="321" r:id="rId32"/>
    <p:sldId id="270" r:id="rId33"/>
    <p:sldId id="271" r:id="rId34"/>
    <p:sldId id="326" r:id="rId35"/>
    <p:sldId id="318" r:id="rId36"/>
    <p:sldId id="325" r:id="rId37"/>
  </p:sldIdLst>
  <p:sldSz cx="9144000" cy="6858000" type="screen4x3"/>
  <p:notesSz cx="7099300" cy="93853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F42"/>
    <a:srgbClr val="1D2433"/>
    <a:srgbClr val="313D55"/>
    <a:srgbClr val="2F3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55" autoAdjust="0"/>
    <p:restoredTop sz="99799" autoAdjust="0"/>
  </p:normalViewPr>
  <p:slideViewPr>
    <p:cSldViewPr>
      <p:cViewPr>
        <p:scale>
          <a:sx n="100" d="100"/>
          <a:sy n="100" d="100"/>
        </p:scale>
        <p:origin x="-2322" y="-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6C79ACE-9B01-4C32-A223-00270F77DE97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64B7BFE-E716-4666-BEF5-6784832E77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41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046F8A6-32A7-4610-AB51-7AD9E7014A5F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05" tIns="46653" rIns="93305" bIns="466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458659"/>
            <a:ext cx="5679440" cy="4223065"/>
          </a:xfrm>
          <a:prstGeom prst="rect">
            <a:avLst/>
          </a:prstGeom>
        </p:spPr>
        <p:txBody>
          <a:bodyPr vert="horz" lIns="93305" tIns="46653" rIns="93305" bIns="46653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8914112"/>
            <a:ext cx="3076363" cy="469586"/>
          </a:xfrm>
          <a:prstGeom prst="rect">
            <a:avLst/>
          </a:prstGeom>
        </p:spPr>
        <p:txBody>
          <a:bodyPr vert="horz" lIns="93305" tIns="46653" rIns="93305" bIns="4665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2DADF9D-C33C-4929-A6B0-35181940A2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211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318B401-CD0F-4A53-ADB2-368F41601E1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13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BB48130-D8E5-49D4-B18F-E9BD1BAD036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170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C73B71D-A215-4AAF-9579-853BB861343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46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7F58BE-4731-4A85-BF2A-918B8863B5A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13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849C23-05EE-4905-A1F6-DADEF630EE4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229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52AF3D2-A2C0-4C36-B2C2-2A927462244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E7AA8B-BE88-4B34-A07C-CE46AAE3EC0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67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D2D2366-E930-4A55-9EE0-B464F4CB254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70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D2D2366-E930-4A55-9EE0-B464F4CB254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42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B3E82-CB3F-46B9-BE2C-895A504733F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204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ED1F1BC-0244-491F-A8E9-E5950427B46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54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D9F87A-DB9A-4FC2-8F74-4F41250BC0D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78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5278733-58F7-45C7-8135-C34BE336A30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35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335AA67-6343-4A9E-B0F1-528FD24F29B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560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3C176FD-6A68-4AF0-B50E-FC4BF0A107B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56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9876" name="Slide Number Placeholder 3"/>
          <p:cNvSpPr txBox="1">
            <a:spLocks noGrp="1"/>
          </p:cNvSpPr>
          <p:nvPr/>
        </p:nvSpPr>
        <p:spPr bwMode="auto">
          <a:xfrm>
            <a:off x="4021294" y="8914112"/>
            <a:ext cx="3076363" cy="46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305" tIns="46653" rIns="93305" bIns="46653" anchor="b"/>
          <a:lstStyle/>
          <a:p>
            <a:pPr algn="r"/>
            <a:fld id="{3F5627C1-33DC-42BB-9A77-757FC90A645D}" type="slidenum">
              <a:rPr lang="en-US" sz="1200">
                <a:latin typeface="Calibri" pitchFamily="34" charset="0"/>
              </a:rPr>
              <a:pPr algn="r"/>
              <a:t>26</a:t>
            </a:fld>
            <a:endParaRPr lang="en-US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237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4A56A5-22AD-4B3A-A1EF-B75E815E72E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84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4A56A5-22AD-4B3A-A1EF-B75E815E72E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84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BB2BCC8-E036-4FDD-BDCC-64FDC87747F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784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 txBox="1">
            <a:spLocks noGrp="1"/>
          </p:cNvSpPr>
          <p:nvPr/>
        </p:nvSpPr>
        <p:spPr bwMode="auto">
          <a:xfrm>
            <a:off x="4021294" y="8914112"/>
            <a:ext cx="3076363" cy="46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305" tIns="46653" rIns="93305" bIns="46653" anchor="b"/>
          <a:lstStyle/>
          <a:p>
            <a:pPr algn="r"/>
            <a:fld id="{A1091D9B-2326-43A5-9318-642253C8A934}" type="slidenum">
              <a:rPr lang="en-US" sz="1200">
                <a:latin typeface="Calibri" pitchFamily="34" charset="0"/>
              </a:rPr>
              <a:pPr algn="r"/>
              <a:t>30</a:t>
            </a:fld>
            <a:endParaRPr lang="en-US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809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8CDC261-94CF-4E79-8AED-03ED50695C2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711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8CDC261-94CF-4E79-8AED-03ED50695C2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16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1BB0B4-86BB-4EA0-A31E-CEFA6BBC80B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436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BE618F-EA22-4B34-9A34-5554A6A2CC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2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BE618F-EA22-4B34-9A34-5554A6A2CC6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851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B86E1D-9FE7-4AF5-B148-81197E7F743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7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3161B50-387B-4D3A-B16B-F9BADC1AD45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73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0756832-81F7-4C3B-A392-93A1C25EEED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1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830BED-C42C-4586-92E6-E2877DBBBAC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699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A130DF7-7400-4225-8F0F-402097763A8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78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354F9E-A133-453C-8536-CB97B3A1763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7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7F8FA-87F8-417B-A3C4-4E294A5A22BA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88987-D6B3-44B4-BD26-85E2BA4BB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2D220-F83E-43E8-8E7D-6A3EC5905E16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4DAFF-62C9-4DF4-A586-8E6A3DA705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F072E-0D33-4C50-B4E1-097345672CF0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D818E-064F-4FF2-BD39-1013087E8A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03C44-EE58-4F88-AD7B-5C8A268FC9C2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BDB27-30DE-4F66-870F-A99B75461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27F9E-F7A0-4485-8AAA-C4334182AF85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3FAFF-2774-40CD-B909-15A99F2FD5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5B51D-2E8D-46FE-B5C0-3B7DE0D275C8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DA041-059C-49BA-8280-0328EDD717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E69C9-F24E-4F3E-A8FD-54ADF9B39AB4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E0D07-6C01-4D31-A887-10EA0A7523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27B69-236A-443B-9B84-9157383A7E27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C171B-2C7F-44F8-9BCE-74795FB220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9AB2F-9461-44F6-8FA5-5FAC93A11495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DA9DE-A789-405D-AFC0-6B7665D20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6E281-150C-43D4-8939-BA28ABDAD3C8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B35F4-96D1-4F71-8968-829AA7229D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90181-0DA3-4A39-86D0-7955F1A82CC3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A8AD5-C1C3-4B0B-AD2A-6D402F8F8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D60CA-9AAB-4955-BB3C-6DA676BE241A}" type="datetimeFigureOut">
              <a:rPr lang="en-US"/>
              <a:pPr>
                <a:defRPr/>
              </a:pPr>
              <a:t>9/3/2014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B6CCE91-A392-4DBB-B0DD-C33A7CB5C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chhounds.com/media/Boilermaker.pdf" TargetMode="External"/><Relationship Id="rId3" Type="http://schemas.openxmlformats.org/officeDocument/2006/relationships/hyperlink" Target="http://www.techhounds.com/media/Issue%201.1.pdf" TargetMode="External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hyperlink" Target="http://www.techhounds.com/media/Buckeye.pdf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5.jpeg"/><Relationship Id="rId9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/>
          </a:p>
        </p:txBody>
      </p:sp>
      <p:pic>
        <p:nvPicPr>
          <p:cNvPr id="74755" name="Picture 2" descr="K:\CADSHARED\TechHOUNDS\FIRST 09\Robot Pic 09.jpg"/>
          <p:cNvPicPr>
            <a:picLocks noChangeAspect="1" noChangeArrowheads="1"/>
          </p:cNvPicPr>
          <p:nvPr/>
        </p:nvPicPr>
        <p:blipFill>
          <a:blip r:embed="rId3" cstate="print"/>
          <a:srcRect t="1096"/>
          <a:stretch>
            <a:fillRect/>
          </a:stretch>
        </p:blipFill>
        <p:spPr bwMode="auto">
          <a:xfrm>
            <a:off x="0" y="-15875"/>
            <a:ext cx="9144000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WordArt 3"/>
          <p:cNvSpPr>
            <a:spLocks noChangeArrowheads="1" noChangeShapeType="1" noTextEdit="1"/>
          </p:cNvSpPr>
          <p:nvPr/>
        </p:nvSpPr>
        <p:spPr bwMode="auto">
          <a:xfrm>
            <a:off x="5257800" y="2819400"/>
            <a:ext cx="33528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00" b="1" kern="1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FBFBF"/>
                </a:solidFill>
                <a:latin typeface="Calibri"/>
                <a:cs typeface="Calibri"/>
              </a:rPr>
              <a:t>Robotics Team</a:t>
            </a:r>
          </a:p>
        </p:txBody>
      </p:sp>
      <p:sp>
        <p:nvSpPr>
          <p:cNvPr id="74757" name="WordArt 4"/>
          <p:cNvSpPr>
            <a:spLocks noChangeArrowheads="1" noChangeShapeType="1" noTextEdit="1"/>
          </p:cNvSpPr>
          <p:nvPr/>
        </p:nvSpPr>
        <p:spPr bwMode="auto">
          <a:xfrm>
            <a:off x="5257800" y="3733800"/>
            <a:ext cx="3276600" cy="6286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E36C0A"/>
                </a:solidFill>
                <a:latin typeface="Calibri"/>
                <a:cs typeface="Calibri"/>
              </a:rPr>
              <a:t>Call-Out</a:t>
            </a:r>
          </a:p>
        </p:txBody>
      </p:sp>
      <p:sp>
        <p:nvSpPr>
          <p:cNvPr id="74758" name="TextBox 9"/>
          <p:cNvSpPr txBox="1">
            <a:spLocks noChangeArrowheads="1"/>
          </p:cNvSpPr>
          <p:nvPr/>
        </p:nvSpPr>
        <p:spPr bwMode="auto">
          <a:xfrm>
            <a:off x="152400" y="632460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September 4</a:t>
            </a:r>
            <a:r>
              <a:rPr lang="en-US" b="1" dirty="0" smtClean="0">
                <a:solidFill>
                  <a:schemeClr val="bg1"/>
                </a:solidFill>
                <a:latin typeface="Calibri" pitchFamily="34" charset="0"/>
              </a:rPr>
              <a:t>, 2014</a:t>
            </a:r>
            <a:endParaRPr lang="en-US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32" name="Picture 8" descr="http://robotics.mnmsa.org/images/first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5791200"/>
            <a:ext cx="990600" cy="862013"/>
          </a:xfrm>
          <a:prstGeom prst="rect">
            <a:avLst/>
          </a:prstGeom>
          <a:solidFill>
            <a:schemeClr val="accent6">
              <a:lumMod val="75000"/>
              <a:alpha val="71000"/>
            </a:schemeClr>
          </a:solidFill>
          <a:ln w="63500"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96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Vincent\Desktop\13116157945_b2b27933bb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3" r="428"/>
          <a:stretch/>
        </p:blipFill>
        <p:spPr bwMode="auto">
          <a:xfrm>
            <a:off x="0" y="-23440"/>
            <a:ext cx="9144000" cy="688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WordArt 4"/>
          <p:cNvSpPr>
            <a:spLocks noChangeArrowheads="1" noChangeShapeType="1" noTextEdit="1"/>
          </p:cNvSpPr>
          <p:nvPr/>
        </p:nvSpPr>
        <p:spPr bwMode="auto">
          <a:xfrm>
            <a:off x="266700" y="685800"/>
            <a:ext cx="86106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15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PRACTICING AT COMPETITON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4" descr="K:\CADSHARED\TechHOUNDS\FIRST 09\PR\Pictures\Professional Pics\Boilermaker Regional Resized\TechHoundsBoiler 03.JPG"/>
          <p:cNvPicPr>
            <a:picLocks noChangeAspect="1" noChangeArrowheads="1"/>
          </p:cNvPicPr>
          <p:nvPr/>
        </p:nvPicPr>
        <p:blipFill>
          <a:blip r:embed="rId3" cstate="print"/>
          <a:srcRect b="156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2" name="WordArt 4"/>
          <p:cNvSpPr>
            <a:spLocks noChangeArrowheads="1" noChangeShapeType="1" noTextEdit="1"/>
          </p:cNvSpPr>
          <p:nvPr/>
        </p:nvSpPr>
        <p:spPr bwMode="auto">
          <a:xfrm>
            <a:off x="3352800" y="381000"/>
            <a:ext cx="55626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THE PIT AREA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5" descr="K:\CADSHARED\TechHOUNDS\FIRST 09\PR\Pictures\Professional Pics\Boilermaker Regional Resized\TechHoundsBoiler 25.JPG"/>
          <p:cNvPicPr>
            <a:picLocks noChangeAspect="1" noChangeArrowheads="1"/>
          </p:cNvPicPr>
          <p:nvPr/>
        </p:nvPicPr>
        <p:blipFill>
          <a:blip r:embed="rId3" cstate="print"/>
          <a:srcRect l="2422" r="703"/>
          <a:stretch>
            <a:fillRect/>
          </a:stretch>
        </p:blipFill>
        <p:spPr bwMode="auto">
          <a:xfrm>
            <a:off x="304800" y="3429000"/>
            <a:ext cx="4191000" cy="31242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098" name="Picture 2" descr="C:\Users\Vincent\Desktop\13116828584_35a0f91375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" r="7272"/>
          <a:stretch/>
        </p:blipFill>
        <p:spPr bwMode="auto">
          <a:xfrm>
            <a:off x="304800" y="238125"/>
            <a:ext cx="4191000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incent\Desktop\13977564604_762dd66f93_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t="12654" r="17578" b="21154"/>
          <a:stretch/>
        </p:blipFill>
        <p:spPr bwMode="auto">
          <a:xfrm>
            <a:off x="4580731" y="238125"/>
            <a:ext cx="4256882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Vincent\Desktop\13116252685_ed96fc99da_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3"/>
          <a:stretch/>
        </p:blipFill>
        <p:spPr bwMode="auto">
          <a:xfrm>
            <a:off x="4580731" y="3429000"/>
            <a:ext cx="4256882" cy="3124200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Competition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193800" y="2070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2014 Indiana Robotics Invitational Qualifying Match 089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5" end="31098.2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47800"/>
            <a:ext cx="9144000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WordArt 5"/>
          <p:cNvSpPr>
            <a:spLocks noChangeArrowheads="1" noChangeShapeType="1" noTextEdit="1"/>
          </p:cNvSpPr>
          <p:nvPr/>
        </p:nvSpPr>
        <p:spPr bwMode="auto">
          <a:xfrm>
            <a:off x="381000" y="304800"/>
            <a:ext cx="238125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3600" i="1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35921" dir="2700000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  <p:pic>
        <p:nvPicPr>
          <p:cNvPr id="41986" name="Picture 5" descr="K:\CADSHARED\TechHOUNDS\FIRST 09\PR\Pictures\Professional Pics\Atlanta Pics\9416 TechHounds 0471.jpg"/>
          <p:cNvPicPr>
            <a:picLocks noChangeAspect="1" noChangeArrowheads="1"/>
          </p:cNvPicPr>
          <p:nvPr/>
        </p:nvPicPr>
        <p:blipFill>
          <a:blip r:embed="rId3" cstate="print"/>
          <a:srcRect t="35692" r="957" b="6432"/>
          <a:stretch>
            <a:fillRect/>
          </a:stretch>
        </p:blipFill>
        <p:spPr bwMode="auto">
          <a:xfrm>
            <a:off x="4648200" y="3048000"/>
            <a:ext cx="4267200" cy="32004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1987" name="WordArt 4"/>
          <p:cNvSpPr>
            <a:spLocks noChangeArrowheads="1" noChangeShapeType="1" noTextEdit="1"/>
          </p:cNvSpPr>
          <p:nvPr/>
        </p:nvSpPr>
        <p:spPr bwMode="auto">
          <a:xfrm>
            <a:off x="152400" y="4495800"/>
            <a:ext cx="5715000" cy="2057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 smtClean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INTERNATIONAL </a:t>
            </a: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/>
            </a:r>
            <a:b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</a:b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COMPETITION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91" name="Picture 6" descr="K:\CADSHARED\TechHOUNDS\FIRST 09\PR\Pictures\Professional Pics\Atlanta Pics\9416 TechHounds  0105.jpg"/>
          <p:cNvPicPr>
            <a:picLocks noChangeAspect="1" noChangeArrowheads="1"/>
          </p:cNvPicPr>
          <p:nvPr/>
        </p:nvPicPr>
        <p:blipFill>
          <a:blip r:embed="rId4" cstate="print"/>
          <a:srcRect l="3333" r="8121"/>
          <a:stretch>
            <a:fillRect/>
          </a:stretch>
        </p:blipFill>
        <p:spPr bwMode="auto">
          <a:xfrm>
            <a:off x="228600" y="381000"/>
            <a:ext cx="5105400" cy="38290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209800"/>
            <a:ext cx="73152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chemeClr val="bg1"/>
                </a:solidFill>
              </a:rPr>
              <a:t>Team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239000" cy="17526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bg1"/>
                </a:solidFill>
              </a:rPr>
              <a:t>Leaders: Jackson Otto and Zack Simpson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Robot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8486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Leader: </a:t>
            </a:r>
            <a:r>
              <a:rPr lang="en-US" b="1" dirty="0" err="1" smtClean="0">
                <a:solidFill>
                  <a:schemeClr val="bg1"/>
                </a:solidFill>
              </a:rPr>
              <a:t>Aryaman</a:t>
            </a:r>
            <a:r>
              <a:rPr lang="en-US" b="1" dirty="0" smtClean="0">
                <a:solidFill>
                  <a:schemeClr val="bg1"/>
                </a:solidFill>
              </a:rPr>
              <a:t> Gupta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Robot Ops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84981"/>
            <a:ext cx="3283701" cy="2190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7" y="4224436"/>
            <a:ext cx="3314699" cy="2209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901" y="1417638"/>
            <a:ext cx="1701644" cy="2552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0"/>
            <a:ext cx="1752600" cy="26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88091"/>
            <a:ext cx="3283701" cy="2190203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7" y="4227546"/>
            <a:ext cx="3314699" cy="2209799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901" y="1420748"/>
            <a:ext cx="1701644" cy="2552466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3110"/>
            <a:ext cx="1752600" cy="2628900"/>
          </a:xfrm>
          <a:prstGeom prst="rect">
            <a:avLst/>
          </a:prstGeom>
          <a:ln w="381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708935" y="1384981"/>
            <a:ext cx="3048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Brainstorming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CAD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Prototyping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Final Fabrication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21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Electrical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2390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Leader</a:t>
            </a:r>
            <a:r>
              <a:rPr lang="en-US" b="1" dirty="0" smtClean="0">
                <a:solidFill>
                  <a:srgbClr val="D9D9D9"/>
                </a:solidFill>
              </a:rPr>
              <a:t>: </a:t>
            </a:r>
            <a:r>
              <a:rPr lang="en-US" b="1" dirty="0" smtClean="0">
                <a:solidFill>
                  <a:schemeClr val="bg1"/>
                </a:solidFill>
              </a:rPr>
              <a:t>Jacob </a:t>
            </a:r>
            <a:r>
              <a:rPr lang="en-US" b="1" dirty="0" err="1" smtClean="0">
                <a:solidFill>
                  <a:schemeClr val="bg1"/>
                </a:solidFill>
              </a:rPr>
              <a:t>Swiezy</a:t>
            </a:r>
            <a:r>
              <a:rPr lang="en-US" b="1" dirty="0" smtClean="0">
                <a:solidFill>
                  <a:srgbClr val="D9D9D9"/>
                </a:solidFill>
              </a:rPr>
              <a:t/>
            </a:r>
            <a:br>
              <a:rPr lang="en-US" b="1" dirty="0" smtClean="0">
                <a:solidFill>
                  <a:srgbClr val="D9D9D9"/>
                </a:solidFill>
              </a:rPr>
            </a:br>
            <a:endParaRPr lang="en-US" b="1" dirty="0" smtClean="0">
              <a:solidFill>
                <a:srgbClr val="D9D9D9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Vincent\Desktop\12545419565_93a3c1c891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842" y="3048745"/>
            <a:ext cx="5183832" cy="3457575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Electrical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C:\Users\Vincent\Desktop\12545357534_806d04f969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524001"/>
            <a:ext cx="4572000" cy="3049488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295400"/>
            <a:ext cx="3657600" cy="19050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600" b="1" dirty="0" smtClean="0">
                <a:solidFill>
                  <a:srgbClr val="E46C0A"/>
                </a:solidFill>
              </a:rPr>
              <a:t>Teacher Leads</a:t>
            </a:r>
            <a:r>
              <a:rPr lang="en-US" sz="2600" b="1" dirty="0" smtClean="0">
                <a:solidFill>
                  <a:srgbClr val="D9D9D9"/>
                </a:solidFill>
              </a:rPr>
              <a:t/>
            </a:r>
            <a:br>
              <a:rPr lang="en-US" sz="2600" b="1" dirty="0" smtClean="0">
                <a:solidFill>
                  <a:srgbClr val="D9D9D9"/>
                </a:solidFill>
              </a:rPr>
            </a:br>
            <a:r>
              <a:rPr lang="en-US" sz="2600" b="1" dirty="0" smtClean="0">
                <a:solidFill>
                  <a:srgbClr val="D9D9D9"/>
                </a:solidFill>
              </a:rPr>
              <a:t>Mr. John </a:t>
            </a:r>
            <a:r>
              <a:rPr lang="en-US" sz="2600" b="1" dirty="0" err="1" smtClean="0">
                <a:solidFill>
                  <a:srgbClr val="D9D9D9"/>
                </a:solidFill>
              </a:rPr>
              <a:t>Coghlan</a:t>
            </a:r>
            <a:endParaRPr lang="en-US" sz="2600" b="1" dirty="0" smtClean="0">
              <a:solidFill>
                <a:srgbClr val="D9D9D9"/>
              </a:solidFill>
            </a:endParaRPr>
          </a:p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600" b="1" dirty="0" smtClean="0">
                <a:solidFill>
                  <a:srgbClr val="D9D9D9"/>
                </a:solidFill>
              </a:rPr>
              <a:t>Mrs. Laura </a:t>
            </a:r>
            <a:r>
              <a:rPr lang="en-US" sz="2600" b="1" dirty="0" err="1" smtClean="0">
                <a:solidFill>
                  <a:srgbClr val="D9D9D9"/>
                </a:solidFill>
              </a:rPr>
              <a:t>Erli</a:t>
            </a:r>
            <a:endParaRPr lang="en-US" sz="2600" b="1" dirty="0" smtClean="0">
              <a:solidFill>
                <a:srgbClr val="D9D9D9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K:\CADSHARED\TechHOUNDS\FIRST 09\PR\Pictures\Professional Pics\Cleveland Regional Resized\Cleveland Regional 2009 053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53000"/>
            <a:ext cx="3048000" cy="1649413"/>
          </a:xfrm>
          <a:prstGeom prst="rect">
            <a:avLst/>
          </a:prstGeom>
          <a:noFill/>
          <a:ln w="25400">
            <a:solidFill>
              <a:schemeClr val="accent6"/>
            </a:solidFill>
            <a:miter lim="800000"/>
            <a:headEnd/>
            <a:tailEnd/>
          </a:ln>
        </p:spPr>
      </p:pic>
      <p:pic>
        <p:nvPicPr>
          <p:cNvPr id="17414" name="Picture 12" descr="K:\CADSHARED\TechHOUNDS\FIRST 09\PR\Pictures\Professional Pics\Build Season Resized\9120 TechHounds 1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52400"/>
            <a:ext cx="2708275" cy="1927225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7415" name="Picture 13" descr="K:\CADSHARED\TechHOUNDS\FIRST 09\PR\Pictures\Professional Pics\Build Season Resized\9202 TechHOUNDS 05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3352800"/>
            <a:ext cx="2659063" cy="1874838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5" name="Picture 14" descr="K:\CADSHARED\TechHOUNDS\FIRST 09\PR\Pictures\Professional Pics\Cleveland Regional Resized\Cleveland Regional 2009 061.jpg"/>
          <p:cNvPicPr/>
          <p:nvPr/>
        </p:nvPicPr>
        <p:blipFill>
          <a:blip r:embed="rId6" cstate="print"/>
          <a:srcRect l="52883"/>
          <a:stretch>
            <a:fillRect/>
          </a:stretch>
        </p:blipFill>
        <p:spPr bwMode="auto">
          <a:xfrm>
            <a:off x="4343400" y="304800"/>
            <a:ext cx="1612900" cy="2925763"/>
          </a:xfrm>
          <a:prstGeom prst="rect">
            <a:avLst/>
          </a:prstGeom>
          <a:noFill/>
          <a:ln w="25400">
            <a:solidFill>
              <a:schemeClr val="accent6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800600" y="3154363"/>
            <a:ext cx="407987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90</a:t>
            </a:r>
            <a:r>
              <a:rPr lang="en-US" sz="36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</a:t>
            </a:r>
            <a:r>
              <a:rPr lang="en-US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students</a:t>
            </a:r>
          </a:p>
          <a:p>
            <a:r>
              <a:rPr lang="en-US" sz="28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30+ </a:t>
            </a:r>
            <a:r>
              <a:rPr lang="en-US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teachers, mentors, and volunteers</a:t>
            </a:r>
          </a:p>
          <a:p>
            <a:r>
              <a:rPr lang="en-US" sz="2800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13</a:t>
            </a:r>
            <a:r>
              <a:rPr lang="en-US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 years of </a:t>
            </a:r>
            <a:r>
              <a:rPr lang="en-US" b="1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experience</a:t>
            </a:r>
            <a:endParaRPr lang="en-US" b="1" dirty="0">
              <a:solidFill>
                <a:schemeClr val="accent6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  <a:p>
            <a:pPr algn="r"/>
            <a:r>
              <a:rPr lang="en-US" dirty="0" smtClean="0">
                <a:latin typeface="Acens" panose="02000505000000020004" pitchFamily="2" charset="0"/>
                <a:cs typeface="Acens" panose="02000505000000020004" pitchFamily="2" charset="0"/>
              </a:rPr>
              <a:t>		</a:t>
            </a:r>
            <a:r>
              <a:rPr lang="en-US" sz="28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6 </a:t>
            </a:r>
            <a:r>
              <a:rPr lang="en-US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weeks</a:t>
            </a:r>
          </a:p>
          <a:p>
            <a:pPr algn="r"/>
            <a:r>
              <a:rPr lang="en-US" dirty="0">
                <a:latin typeface="Acens" panose="02000505000000020004" pitchFamily="2" charset="0"/>
                <a:cs typeface="Acens" panose="02000505000000020004" pitchFamily="2" charset="0"/>
              </a:rPr>
              <a:t>	</a:t>
            </a:r>
            <a:r>
              <a:rPr lang="en-US" sz="24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30+ </a:t>
            </a:r>
            <a:r>
              <a:rPr lang="en-US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meetings</a:t>
            </a:r>
          </a:p>
          <a:p>
            <a:pPr algn="r"/>
            <a:r>
              <a:rPr lang="en-US" sz="2800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130+ </a:t>
            </a:r>
            <a:r>
              <a:rPr lang="en-US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hours of </a:t>
            </a:r>
            <a:r>
              <a:rPr lang="en-US" b="1" dirty="0" smtClean="0">
                <a:solidFill>
                  <a:schemeClr val="accent6"/>
                </a:solidFill>
                <a:latin typeface="Acens" panose="02000505000000020004" pitchFamily="2" charset="0"/>
                <a:cs typeface="Acens" panose="02000505000000020004" pitchFamily="2" charset="0"/>
              </a:rPr>
              <a:t>work</a:t>
            </a:r>
            <a:endParaRPr lang="en-US" b="1" dirty="0">
              <a:solidFill>
                <a:schemeClr val="accent6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  <a:p>
            <a:r>
              <a:rPr lang="en-US" sz="2400" b="1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Countless</a:t>
            </a:r>
            <a:r>
              <a:rPr lang="en-US" sz="2400" dirty="0" smtClean="0">
                <a:solidFill>
                  <a:srgbClr val="FFC00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goals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Limitless</a:t>
            </a:r>
            <a:r>
              <a:rPr lang="en-US" sz="2400" dirty="0" smtClean="0">
                <a:solidFill>
                  <a:srgbClr val="0070C0"/>
                </a:solidFill>
                <a:latin typeface="Acens" panose="02000505000000020004" pitchFamily="2" charset="0"/>
                <a:cs typeface="Acens" panose="02000505000000020004" pitchFamily="2" charset="0"/>
              </a:rPr>
              <a:t> opportunities</a:t>
            </a:r>
            <a:endParaRPr lang="en-US" sz="2400" dirty="0">
              <a:solidFill>
                <a:srgbClr val="0070C0"/>
              </a:solidFill>
              <a:latin typeface="Acens" panose="02000505000000020004" pitchFamily="2" charset="0"/>
              <a:cs typeface="Acens" panose="0200050500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2390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Leader</a:t>
            </a:r>
            <a:r>
              <a:rPr lang="en-US" b="1" dirty="0" smtClean="0">
                <a:solidFill>
                  <a:srgbClr val="D9D9D9"/>
                </a:solidFill>
              </a:rPr>
              <a:t>: </a:t>
            </a:r>
            <a:r>
              <a:rPr lang="en-US" b="1" dirty="0" smtClean="0">
                <a:solidFill>
                  <a:schemeClr val="bg1"/>
                </a:solidFill>
              </a:rPr>
              <a:t>Evan Dexter</a:t>
            </a:r>
            <a:r>
              <a:rPr lang="en-US" b="1" dirty="0" smtClean="0">
                <a:solidFill>
                  <a:srgbClr val="D9D9D9"/>
                </a:solidFill>
              </a:rPr>
              <a:t/>
            </a:r>
            <a:br>
              <a:rPr lang="en-US" b="1" dirty="0" smtClean="0">
                <a:solidFill>
                  <a:srgbClr val="D9D9D9"/>
                </a:solidFill>
              </a:rPr>
            </a:br>
            <a:endParaRPr lang="en-US" b="1" dirty="0" smtClean="0">
              <a:solidFill>
                <a:srgbClr val="D9D9D9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4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80" name="Picture 2" descr="K:\CADSHARED\TechHOUNDS\FIRST 09\PR\Pictures\Professional Pics\Build Season Resized\9202 TechHOUNDS 0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71600"/>
            <a:ext cx="3048000" cy="2171700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50182" name="Picture 6" descr="K:\CADSHARED\TechHOUNDS\FIRST 09\PR\Pictures\Professional Pics\Build Season Resized\9120 TechHounds 05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623" y="4211092"/>
            <a:ext cx="3048000" cy="1828800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744511" y="2362200"/>
            <a:ext cx="2286000" cy="52578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 smtClean="0">
                <a:solidFill>
                  <a:srgbClr val="D9D9D9"/>
                </a:solidFill>
              </a:rPr>
              <a:t>Learn the basics of Java, a   widely used programming language.</a:t>
            </a:r>
            <a:br>
              <a:rPr lang="en-US" sz="2400" b="1" dirty="0" smtClean="0">
                <a:solidFill>
                  <a:srgbClr val="D9D9D9"/>
                </a:solidFill>
              </a:rPr>
            </a:br>
            <a:r>
              <a:rPr lang="en-US" sz="2400" b="1" dirty="0" smtClean="0">
                <a:solidFill>
                  <a:srgbClr val="D9D9D9"/>
                </a:solidFill>
              </a:rPr>
              <a:t/>
            </a:r>
            <a:br>
              <a:rPr lang="en-US" sz="2400" b="1" dirty="0" smtClean="0">
                <a:solidFill>
                  <a:srgbClr val="D9D9D9"/>
                </a:solidFill>
              </a:rPr>
            </a:br>
            <a:r>
              <a:rPr lang="en-US" sz="2400" b="1" dirty="0" smtClean="0">
                <a:solidFill>
                  <a:srgbClr val="D9D9D9"/>
                </a:solidFill>
              </a:rPr>
              <a:t>Write code for the robot.</a:t>
            </a:r>
          </a:p>
        </p:txBody>
      </p:sp>
      <p:sp>
        <p:nvSpPr>
          <p:cNvPr id="50185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Programmin</a:t>
            </a:r>
            <a:r>
              <a:rPr lang="en-US" b="1" dirty="0">
                <a:solidFill>
                  <a:schemeClr val="bg1"/>
                </a:solidFill>
              </a:rPr>
              <a:t>g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pic>
        <p:nvPicPr>
          <p:cNvPr id="1027" name="Picture 3" descr="C:\Users\Vincent\Desktop\12541820613_afd978b580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53059"/>
            <a:ext cx="3048223" cy="2033141"/>
          </a:xfrm>
          <a:prstGeom prst="rect">
            <a:avLst/>
          </a:prstGeom>
          <a:ln w="57150" cap="sq">
            <a:solidFill>
              <a:schemeClr val="tx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Vincent\Desktop\12547038593_d21f22f419_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86200"/>
            <a:ext cx="3200400" cy="2134642"/>
          </a:xfrm>
          <a:prstGeom prst="rect">
            <a:avLst/>
          </a:prstGeom>
          <a:ln w="57150" cap="sq">
            <a:solidFill>
              <a:schemeClr val="tx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Construction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2390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Leader: Zach Fleckenstein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Construction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/>
        </p:nvSpPr>
        <p:spPr>
          <a:xfrm>
            <a:off x="6705600" y="1447800"/>
            <a:ext cx="2286000" cy="525780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Work with different materials and operate machine and power tools.</a:t>
            </a:r>
            <a:b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/>
            </a:r>
            <a:b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Design, create, and assemble a pit area for competitions.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b="1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Construct a mock playing field.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2000" b="1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Make other components needed for the team.</a:t>
            </a:r>
          </a:p>
        </p:txBody>
      </p:sp>
      <p:pic>
        <p:nvPicPr>
          <p:cNvPr id="54279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2895600" cy="2171700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54280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1752600"/>
            <a:ext cx="3200400" cy="2143125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54281" name="Picture 2" descr="K:\CADSHARED\TechHOUNDS\FIRST 09\PR\Pictures\Professional Pics\Build Season Resized\9202 TechHOUNDS 07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3810000"/>
            <a:ext cx="3048000" cy="2286000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54282" name="Picture 4" descr="K:\CADSHARED\TechHOUNDS\FIRST 09\PR\Pictures\Professional Pics\Build Season Resized\9120 TechHounds 14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0" y="4191000"/>
            <a:ext cx="2895600" cy="2430463"/>
          </a:xfrm>
          <a:prstGeom prst="rect">
            <a:avLst/>
          </a:prstGeom>
          <a:noFill/>
          <a:ln w="635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Information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276600"/>
            <a:ext cx="7239000" cy="17526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Leader: Vincent Mai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228600" y="152400"/>
            <a:ext cx="7315200" cy="838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Calibri" pitchFamily="34" charset="0"/>
              </a:rPr>
              <a:t>Information Technology</a:t>
            </a:r>
            <a:endParaRPr lang="en-US" sz="44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" y="1295400"/>
            <a:ext cx="3774810" cy="275564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532060" y="1524000"/>
            <a:ext cx="2307139" cy="419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  <a:latin typeface="+mn-lt"/>
              </a:rPr>
              <a:t>Non-robot 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programming.</a:t>
            </a:r>
          </a:p>
          <a:p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Write tools for use within the team.</a:t>
            </a:r>
          </a:p>
          <a:p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Design and build the website.</a:t>
            </a:r>
          </a:p>
          <a:p>
            <a:endParaRPr lang="en-US" sz="2000" b="1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Learn basic HTML,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</a:rPr>
              <a:t>Javascript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</a:rPr>
              <a:t>, &amp; other programming languages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170" name="Picture 2" descr="C:\Users\Vincent\Downloads\scsh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4" t="14860" r="11336" b="4538"/>
          <a:stretch/>
        </p:blipFill>
        <p:spPr bwMode="auto">
          <a:xfrm>
            <a:off x="3122713" y="2673220"/>
            <a:ext cx="3263860" cy="3461241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Vincent\Downloads\Screenshot_2014-09-03-21-13-1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b="3542"/>
          <a:stretch/>
        </p:blipFill>
        <p:spPr bwMode="auto">
          <a:xfrm>
            <a:off x="914400" y="4267200"/>
            <a:ext cx="1696599" cy="2431791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90600" y="2209800"/>
            <a:ext cx="73152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smtClean="0">
                <a:solidFill>
                  <a:schemeClr val="bg1"/>
                </a:solidFill>
              </a:rPr>
              <a:t>Public Relations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0600" y="3429000"/>
            <a:ext cx="7239000" cy="1752600"/>
          </a:xfrm>
        </p:spPr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r>
              <a:rPr lang="en-US" b="1" dirty="0" smtClean="0">
                <a:solidFill>
                  <a:schemeClr val="bg1"/>
                </a:solidFill>
              </a:rPr>
              <a:t>Leader:  Mara Fattah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 descr="http://techhounds.com/media/issue1.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733800"/>
            <a:ext cx="12382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6" descr="http://techhounds.com/media/buckey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4876800"/>
            <a:ext cx="13335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8" descr="C:\Documents and Settings\ggiltner\Desktop\New Folder\back banner fla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0600" y="1371600"/>
            <a:ext cx="6629400" cy="1962150"/>
          </a:xfrm>
          <a:prstGeom prst="rect">
            <a:avLst/>
          </a:prstGeom>
          <a:noFill/>
          <a:ln w="10160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66565" name="Picture 4" descr="http://techhounds.com/media/boilermaker.jp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90800" y="3733800"/>
            <a:ext cx="13335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304800" y="152400"/>
            <a:ext cx="7315200" cy="838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 Relations</a:t>
            </a:r>
          </a:p>
        </p:txBody>
      </p:sp>
      <p:pic>
        <p:nvPicPr>
          <p:cNvPr id="13" name="Picture 12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562349"/>
            <a:ext cx="3257550" cy="3072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304800" y="152400"/>
            <a:ext cx="7315200" cy="838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4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sz="2400" i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i="1" dirty="0" smtClean="0">
                <a:solidFill>
                  <a:schemeClr val="bg1"/>
                </a:solidFill>
              </a:rPr>
              <a:t>Student led, mentor guided</a:t>
            </a:r>
          </a:p>
          <a:p>
            <a:pPr marL="0" indent="0" algn="ctr">
              <a:buNone/>
            </a:pPr>
            <a:endParaRPr lang="en-US" sz="5400" i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b="1" i="1" dirty="0" smtClean="0">
                <a:solidFill>
                  <a:schemeClr val="bg1"/>
                </a:solidFill>
              </a:rPr>
              <a:t>Anybody </a:t>
            </a:r>
            <a:r>
              <a:rPr lang="en-US" sz="5400" dirty="0" smtClean="0">
                <a:solidFill>
                  <a:schemeClr val="bg1"/>
                </a:solidFill>
              </a:rPr>
              <a:t>can be varsity</a:t>
            </a:r>
          </a:p>
        </p:txBody>
      </p:sp>
    </p:spTree>
    <p:extLst>
      <p:ext uri="{BB962C8B-B14F-4D97-AF65-F5344CB8AC3E}">
        <p14:creationId xmlns:p14="http://schemas.microsoft.com/office/powerpoint/2010/main" val="367805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Time Commitment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447800"/>
            <a:ext cx="8839200" cy="5181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dirty="0" smtClean="0">
                <a:solidFill>
                  <a:srgbClr val="F79646"/>
                </a:solidFill>
              </a:rPr>
              <a:t>Pre-Season: </a:t>
            </a:r>
          </a:p>
          <a:p>
            <a:pPr algn="l"/>
            <a:r>
              <a:rPr lang="en-US" sz="2800" dirty="0">
                <a:solidFill>
                  <a:srgbClr val="D9D9D9"/>
                </a:solidFill>
              </a:rPr>
              <a:t>M</a:t>
            </a:r>
            <a:r>
              <a:rPr lang="en-US" sz="2800" dirty="0" smtClean="0">
                <a:solidFill>
                  <a:srgbClr val="D9D9D9"/>
                </a:solidFill>
              </a:rPr>
              <a:t>eetings every Thursday		</a:t>
            </a:r>
            <a:r>
              <a:rPr lang="en-US" sz="2800" dirty="0" smtClean="0">
                <a:solidFill>
                  <a:schemeClr val="bg1"/>
                </a:solidFill>
              </a:rPr>
              <a:t>3:30 </a:t>
            </a:r>
            <a:r>
              <a:rPr lang="en-US" sz="2800" dirty="0">
                <a:solidFill>
                  <a:schemeClr val="bg1"/>
                </a:solidFill>
              </a:rPr>
              <a:t>PM – </a:t>
            </a:r>
            <a:r>
              <a:rPr lang="en-US" sz="2800" dirty="0" smtClean="0">
                <a:solidFill>
                  <a:schemeClr val="bg1"/>
                </a:solidFill>
              </a:rPr>
              <a:t>5:00 PM</a:t>
            </a:r>
            <a:endParaRPr lang="en-US" sz="2800" dirty="0" smtClean="0">
              <a:solidFill>
                <a:srgbClr val="D9D9D9"/>
              </a:solidFill>
            </a:endParaRPr>
          </a:p>
          <a:p>
            <a:pPr algn="l"/>
            <a:r>
              <a:rPr lang="en-US" sz="2000" dirty="0" smtClean="0">
                <a:solidFill>
                  <a:srgbClr val="D9D9D9"/>
                </a:solidFill>
              </a:rPr>
              <a:t>(Required unless excused) </a:t>
            </a:r>
          </a:p>
          <a:p>
            <a:pPr algn="l"/>
            <a:endParaRPr lang="en-US" sz="2800" dirty="0" smtClean="0">
              <a:solidFill>
                <a:srgbClr val="D9D9D9"/>
              </a:solidFill>
            </a:endParaRPr>
          </a:p>
          <a:p>
            <a:pPr algn="l"/>
            <a:r>
              <a:rPr lang="en-US" sz="2800" b="1" dirty="0" smtClean="0">
                <a:solidFill>
                  <a:srgbClr val="F79646"/>
                </a:solidFill>
              </a:rPr>
              <a:t>Build Season:</a:t>
            </a:r>
            <a:r>
              <a:rPr lang="en-US" sz="2800" b="1" dirty="0" smtClean="0">
                <a:solidFill>
                  <a:srgbClr val="D9D9D9"/>
                </a:solidFill>
              </a:rPr>
              <a:t/>
            </a:r>
            <a:br>
              <a:rPr lang="en-US" sz="2800" b="1" dirty="0" smtClean="0">
                <a:solidFill>
                  <a:srgbClr val="D9D9D9"/>
                </a:solidFill>
              </a:rPr>
            </a:br>
            <a:r>
              <a:rPr lang="en-US" sz="2800" dirty="0" smtClean="0">
                <a:solidFill>
                  <a:srgbClr val="D9D9D9"/>
                </a:solidFill>
              </a:rPr>
              <a:t>Monday, Wednesday, Friday 	</a:t>
            </a:r>
            <a:r>
              <a:rPr lang="en-US" sz="2800" dirty="0" smtClean="0">
                <a:solidFill>
                  <a:schemeClr val="bg1"/>
                </a:solidFill>
              </a:rPr>
              <a:t>6:00 PM – 9:00 PM</a:t>
            </a:r>
          </a:p>
          <a:p>
            <a:pPr algn="l"/>
            <a:r>
              <a:rPr lang="en-US" sz="1400" i="1" dirty="0" smtClean="0">
                <a:solidFill>
                  <a:schemeClr val="bg1"/>
                </a:solidFill>
              </a:rPr>
              <a:t>Dinner Served</a:t>
            </a:r>
          </a:p>
          <a:p>
            <a:pPr algn="l"/>
            <a:r>
              <a:rPr lang="en-US" sz="2800" dirty="0" smtClean="0">
                <a:solidFill>
                  <a:srgbClr val="D9D9D9"/>
                </a:solidFill>
              </a:rPr>
              <a:t>Tuesday, Thursday			</a:t>
            </a:r>
            <a:r>
              <a:rPr lang="en-US" sz="2800" dirty="0" smtClean="0">
                <a:solidFill>
                  <a:schemeClr val="bg1"/>
                </a:solidFill>
              </a:rPr>
              <a:t>3:30 PM – 6:30 PM</a:t>
            </a:r>
          </a:p>
          <a:p>
            <a:pPr algn="l"/>
            <a:r>
              <a:rPr lang="en-US" sz="2000" i="1" dirty="0" smtClean="0">
                <a:solidFill>
                  <a:srgbClr val="D9D9D9"/>
                </a:solidFill>
              </a:rPr>
              <a:t>Occasional Weekend Meetings</a:t>
            </a:r>
            <a:endParaRPr lang="en-US" sz="2800" dirty="0" smtClean="0">
              <a:solidFill>
                <a:srgbClr val="D9D9D9"/>
              </a:solidFill>
            </a:endParaRPr>
          </a:p>
          <a:p>
            <a:pPr algn="l"/>
            <a:r>
              <a:rPr lang="en-US" sz="2800" dirty="0" smtClean="0">
                <a:solidFill>
                  <a:srgbClr val="D9D9D9"/>
                </a:solidFill>
              </a:rPr>
              <a:t/>
            </a:r>
            <a:br>
              <a:rPr lang="en-US" sz="2800" dirty="0" smtClean="0">
                <a:solidFill>
                  <a:srgbClr val="D9D9D9"/>
                </a:solidFill>
              </a:rPr>
            </a:br>
            <a:r>
              <a:rPr lang="en-US" sz="2800" b="1" dirty="0" smtClean="0">
                <a:solidFill>
                  <a:srgbClr val="F79646"/>
                </a:solidFill>
              </a:rPr>
              <a:t>Competitions: </a:t>
            </a:r>
            <a:br>
              <a:rPr lang="en-US" sz="2800" b="1" dirty="0" smtClean="0">
                <a:solidFill>
                  <a:srgbClr val="F79646"/>
                </a:solidFill>
              </a:rPr>
            </a:br>
            <a:r>
              <a:rPr lang="en-US" sz="2800" dirty="0" smtClean="0">
                <a:solidFill>
                  <a:srgbClr val="D9D9D9"/>
                </a:solidFill>
              </a:rPr>
              <a:t>Two District, One District Championship, One World Championship</a:t>
            </a:r>
            <a:endParaRPr lang="en-US" sz="2800" dirty="0" smtClean="0">
              <a:solidFill>
                <a:srgbClr val="F79646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xplosion 2 11"/>
          <p:cNvSpPr/>
          <p:nvPr/>
        </p:nvSpPr>
        <p:spPr>
          <a:xfrm rot="684918">
            <a:off x="5062538" y="219075"/>
            <a:ext cx="3938587" cy="1841500"/>
          </a:xfrm>
          <a:prstGeom prst="irregularSeal2">
            <a:avLst/>
          </a:prstGeom>
          <a:solidFill>
            <a:schemeClr val="tx2">
              <a:lumMod val="50000"/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615" name="TextBox 12"/>
          <p:cNvSpPr txBox="1">
            <a:spLocks noChangeArrowheads="1"/>
          </p:cNvSpPr>
          <p:nvPr/>
        </p:nvSpPr>
        <p:spPr bwMode="auto">
          <a:xfrm rot="263084">
            <a:off x="5713413" y="858838"/>
            <a:ext cx="2573337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solidFill>
                  <a:srgbClr val="FFFF00"/>
                </a:solidFill>
                <a:latin typeface="Calibri" pitchFamily="34" charset="0"/>
              </a:rPr>
              <a:t>See our season calendar on www.techhounds.com!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>
          <a:xfrm>
            <a:off x="990600" y="2514600"/>
            <a:ext cx="73152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Build Season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429000"/>
            <a:ext cx="7848600" cy="17526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Our Six-Week Journey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ctrTitle" idx="4294967295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Preseason Activities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52400" y="1447800"/>
            <a:ext cx="8839200" cy="5181600"/>
          </a:xfrm>
        </p:spPr>
        <p:txBody>
          <a:bodyPr>
            <a:normAutofit/>
          </a:bodyPr>
          <a:lstStyle/>
          <a:p>
            <a:pPr marL="0" indent="0">
              <a:buFont typeface="Arial" charset="0"/>
              <a:buNone/>
            </a:pPr>
            <a:r>
              <a:rPr lang="en-US" b="1" smtClean="0">
                <a:solidFill>
                  <a:srgbClr val="F79646"/>
                </a:solidFill>
              </a:rPr>
              <a:t>Meetings: </a:t>
            </a:r>
            <a:br>
              <a:rPr lang="en-US" b="1" smtClean="0">
                <a:solidFill>
                  <a:srgbClr val="F79646"/>
                </a:solidFill>
              </a:rPr>
            </a:br>
            <a:r>
              <a:rPr lang="en-US" smtClean="0">
                <a:solidFill>
                  <a:srgbClr val="D9D9D9"/>
                </a:solidFill>
              </a:rPr>
              <a:t>Generally Every Thursday</a:t>
            </a:r>
            <a:endParaRPr lang="en-US" b="1" smtClean="0">
              <a:solidFill>
                <a:srgbClr val="F79646"/>
              </a:solidFill>
            </a:endParaRPr>
          </a:p>
          <a:p>
            <a:pPr marL="0" indent="0">
              <a:buFont typeface="Arial" charset="0"/>
              <a:buNone/>
            </a:pPr>
            <a:r>
              <a:rPr lang="en-US" b="1" smtClean="0">
                <a:solidFill>
                  <a:srgbClr val="F79646"/>
                </a:solidFill>
              </a:rPr>
              <a:t>Divisions:</a:t>
            </a:r>
            <a:r>
              <a:rPr lang="en-US" b="1" smtClean="0">
                <a:solidFill>
                  <a:srgbClr val="D9D9D9"/>
                </a:solidFill>
              </a:rPr>
              <a:t/>
            </a:r>
            <a:br>
              <a:rPr lang="en-US" b="1" smtClean="0">
                <a:solidFill>
                  <a:srgbClr val="D9D9D9"/>
                </a:solidFill>
              </a:rPr>
            </a:br>
            <a:r>
              <a:rPr lang="en-US" smtClean="0">
                <a:solidFill>
                  <a:srgbClr val="D9D9D9"/>
                </a:solidFill>
              </a:rPr>
              <a:t>Tool Training, Tutorials, Teaching, and Mock Activities</a:t>
            </a:r>
          </a:p>
          <a:p>
            <a:pPr marL="0" indent="0">
              <a:buFont typeface="Arial" charset="0"/>
              <a:buNone/>
            </a:pPr>
            <a:r>
              <a:rPr lang="en-US" b="1" smtClean="0">
                <a:solidFill>
                  <a:srgbClr val="F79646"/>
                </a:solidFill>
              </a:rPr>
              <a:t>Latenighter:</a:t>
            </a:r>
          </a:p>
          <a:p>
            <a:pPr marL="0" indent="0">
              <a:buFont typeface="Arial" charset="0"/>
              <a:buNone/>
            </a:pPr>
            <a:r>
              <a:rPr lang="en-US" smtClean="0">
                <a:solidFill>
                  <a:srgbClr val="D9D9D9"/>
                </a:solidFill>
              </a:rPr>
              <a:t>A Friday TBD in November</a:t>
            </a:r>
          </a:p>
          <a:p>
            <a:pPr marL="0" indent="0">
              <a:buFont typeface="Arial" charset="0"/>
              <a:buNone/>
            </a:pPr>
            <a:r>
              <a:rPr lang="en-US" smtClean="0">
                <a:solidFill>
                  <a:srgbClr val="D9D9D9"/>
                </a:solidFill>
              </a:rPr>
              <a:t>Team Building Activity</a:t>
            </a:r>
            <a:endParaRPr lang="en-US" sz="1800" smtClean="0">
              <a:solidFill>
                <a:srgbClr val="D9D9D9"/>
              </a:solidFill>
            </a:endParaRPr>
          </a:p>
          <a:p>
            <a:pPr marL="0" indent="0">
              <a:buFont typeface="Arial" charset="0"/>
              <a:buNone/>
            </a:pPr>
            <a:endParaRPr lang="en-US" smtClean="0">
              <a:solidFill>
                <a:srgbClr val="D9D9D9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ctrTitle"/>
          </p:nvPr>
        </p:nvSpPr>
        <p:spPr>
          <a:xfrm>
            <a:off x="76200" y="1524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Team Requirements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/>
        </p:nvSpPr>
        <p:spPr>
          <a:xfrm>
            <a:off x="152400" y="1295400"/>
            <a:ext cx="8839200" cy="5181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/>
            </a:r>
            <a:b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Must maintain a</a:t>
            </a:r>
            <a:b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9600" b="1" u="sng" dirty="0">
                <a:solidFill>
                  <a:srgbClr val="FFC000"/>
                </a:solidFill>
                <a:latin typeface="+mn-lt"/>
                <a:cs typeface="+mn-cs"/>
              </a:rPr>
              <a:t>C</a:t>
            </a:r>
            <a:r>
              <a:rPr lang="en-US" sz="9600" b="1" dirty="0">
                <a:solidFill>
                  <a:srgbClr val="FFC000"/>
                </a:solidFill>
                <a:latin typeface="+mn-lt"/>
                <a:cs typeface="+mn-cs"/>
              </a:rPr>
              <a:t> or </a:t>
            </a:r>
            <a:r>
              <a:rPr lang="en-US" sz="9600" b="1" dirty="0" smtClean="0">
                <a:solidFill>
                  <a:srgbClr val="FFC000"/>
                </a:solidFill>
                <a:latin typeface="+mn-lt"/>
                <a:cs typeface="+mn-cs"/>
              </a:rPr>
              <a:t>better</a:t>
            </a:r>
            <a:endParaRPr lang="en-US" sz="9600" b="1" dirty="0">
              <a:solidFill>
                <a:srgbClr val="FFC000"/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in every </a:t>
            </a: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class and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9600" b="1" dirty="0">
                <a:solidFill>
                  <a:srgbClr val="FFC000"/>
                </a:solidFill>
                <a:latin typeface="+mn-lt"/>
                <a:cs typeface="+mn-cs"/>
              </a:rPr>
              <a:t>7</a:t>
            </a:r>
            <a:r>
              <a:rPr lang="en-US" sz="9600" b="1" dirty="0" smtClean="0">
                <a:solidFill>
                  <a:srgbClr val="FFC000"/>
                </a:solidFill>
                <a:latin typeface="+mn-lt"/>
                <a:cs typeface="+mn-cs"/>
              </a:rPr>
              <a:t>0% attendance</a:t>
            </a:r>
            <a:endParaRPr lang="en-US" sz="9600" b="1" dirty="0">
              <a:solidFill>
                <a:srgbClr val="FFC000"/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in order to </a:t>
            </a: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remain on the team!</a:t>
            </a:r>
            <a:endParaRPr lang="en-US" sz="4400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65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ctrTitle"/>
          </p:nvPr>
        </p:nvSpPr>
        <p:spPr>
          <a:xfrm>
            <a:off x="76200" y="1524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Travel Requirements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/>
          </p:cNvSpPr>
          <p:nvPr/>
        </p:nvSpPr>
        <p:spPr>
          <a:xfrm>
            <a:off x="152400" y="1295400"/>
            <a:ext cx="8839200" cy="5181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/>
            </a:r>
            <a:b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Must maintain a</a:t>
            </a:r>
            <a:b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</a:br>
            <a:r>
              <a:rPr lang="en-US" sz="9600" b="1" u="sng" dirty="0">
                <a:solidFill>
                  <a:srgbClr val="FFC000"/>
                </a:solidFill>
                <a:latin typeface="+mn-lt"/>
                <a:cs typeface="+mn-cs"/>
              </a:rPr>
              <a:t>C</a:t>
            </a:r>
            <a:r>
              <a:rPr lang="en-US" sz="9600" b="1" dirty="0">
                <a:solidFill>
                  <a:srgbClr val="FFC000"/>
                </a:solidFill>
                <a:latin typeface="+mn-lt"/>
                <a:cs typeface="+mn-cs"/>
              </a:rPr>
              <a:t> or </a:t>
            </a:r>
            <a:r>
              <a:rPr lang="en-US" sz="9600" b="1" dirty="0" smtClean="0">
                <a:solidFill>
                  <a:srgbClr val="FFC000"/>
                </a:solidFill>
                <a:latin typeface="+mn-lt"/>
                <a:cs typeface="+mn-cs"/>
              </a:rPr>
              <a:t>better</a:t>
            </a:r>
            <a:endParaRPr lang="en-US" sz="9600" b="1" dirty="0">
              <a:solidFill>
                <a:srgbClr val="FFC000"/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in every </a:t>
            </a: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class and 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9600" b="1" dirty="0" smtClean="0">
                <a:solidFill>
                  <a:srgbClr val="FFC000"/>
                </a:solidFill>
                <a:latin typeface="+mn-lt"/>
                <a:cs typeface="+mn-cs"/>
              </a:rPr>
              <a:t>80% attendance</a:t>
            </a:r>
            <a:endParaRPr lang="en-US" sz="9600" b="1" dirty="0">
              <a:solidFill>
                <a:srgbClr val="FFC000"/>
              </a:solidFill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in order to travel!</a:t>
            </a:r>
            <a:endParaRPr lang="en-US" sz="4400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Fundraising Requirement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447800"/>
            <a:ext cx="8839200" cy="51816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accent6"/>
                </a:solidFill>
              </a:rPr>
              <a:t>Pre-Season: </a:t>
            </a:r>
            <a:endParaRPr lang="en-US" b="1" dirty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$150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by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December 4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accent6"/>
                </a:solidFill>
              </a:rPr>
              <a:t/>
            </a:r>
            <a:br>
              <a:rPr lang="en-US" b="1" dirty="0" smtClean="0">
                <a:solidFill>
                  <a:schemeClr val="accent6"/>
                </a:solidFill>
              </a:rPr>
            </a:br>
            <a:r>
              <a:rPr lang="en-US" b="1" dirty="0" smtClean="0">
                <a:solidFill>
                  <a:schemeClr val="accent6"/>
                </a:solidFill>
              </a:rPr>
              <a:t/>
            </a:r>
            <a:br>
              <a:rPr lang="en-US" b="1" dirty="0" smtClean="0">
                <a:solidFill>
                  <a:schemeClr val="accent6"/>
                </a:solidFill>
              </a:rPr>
            </a:br>
            <a:r>
              <a:rPr lang="en-US" b="1" dirty="0" smtClean="0">
                <a:solidFill>
                  <a:schemeClr val="accent6"/>
                </a:solidFill>
              </a:rPr>
              <a:t>Build/Competition Season: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First District			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Costs TBD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Second District	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District Championship		</a:t>
            </a:r>
            <a:endParaRPr lang="en-US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St. Louis Championship	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Costs around $500</a:t>
            </a:r>
            <a:endParaRPr lang="en-US" b="1" dirty="0" smtClean="0">
              <a:solidFill>
                <a:schemeClr val="accent6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xplosion 2 11"/>
          <p:cNvSpPr/>
          <p:nvPr/>
        </p:nvSpPr>
        <p:spPr>
          <a:xfrm rot="684918">
            <a:off x="4176713" y="1144588"/>
            <a:ext cx="4908550" cy="2663825"/>
          </a:xfrm>
          <a:prstGeom prst="irregularSeal2">
            <a:avLst/>
          </a:prstGeom>
          <a:solidFill>
            <a:schemeClr val="tx2">
              <a:lumMod val="50000"/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711" name="TextBox 12"/>
          <p:cNvSpPr txBox="1">
            <a:spLocks noChangeArrowheads="1"/>
          </p:cNvSpPr>
          <p:nvPr/>
        </p:nvSpPr>
        <p:spPr bwMode="auto">
          <a:xfrm>
            <a:off x="5029200" y="2133600"/>
            <a:ext cx="27876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>
                <a:solidFill>
                  <a:srgbClr val="FFFF00"/>
                </a:solidFill>
                <a:latin typeface="Calibri" pitchFamily="34" charset="0"/>
              </a:rPr>
              <a:t>This is </a:t>
            </a:r>
            <a:r>
              <a:rPr lang="en-US" sz="1600" b="1" i="1" u="sng">
                <a:solidFill>
                  <a:srgbClr val="FFFF00"/>
                </a:solidFill>
                <a:latin typeface="Calibri" pitchFamily="34" charset="0"/>
              </a:rPr>
              <a:t>fundraising</a:t>
            </a:r>
            <a:r>
              <a:rPr lang="en-US" sz="1600" i="1">
                <a:solidFill>
                  <a:srgbClr val="FFFF00"/>
                </a:solidFill>
                <a:latin typeface="Calibri" pitchFamily="34" charset="0"/>
              </a:rPr>
              <a:t> – </a:t>
            </a:r>
            <a:r>
              <a:rPr lang="en-US" sz="1600" b="1">
                <a:solidFill>
                  <a:srgbClr val="FFFF00"/>
                </a:solidFill>
                <a:latin typeface="Calibri" pitchFamily="34" charset="0"/>
              </a:rPr>
              <a:t>raised by talking to corporate sponsors. We’ll help you do it!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Application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2284" r="11987" b="12284"/>
          <a:stretch/>
        </p:blipFill>
        <p:spPr bwMode="auto">
          <a:xfrm>
            <a:off x="0" y="1600200"/>
            <a:ext cx="9144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138535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+mj-lt"/>
              </a:rPr>
              <a:t>www.techhounds.com/application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2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315200" cy="8382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Next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447800"/>
            <a:ext cx="8839200" cy="51816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Date: Thursday, September 11  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Time: 3:30 – 5:00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Where: C109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TechHOUNDS application is 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400" dirty="0" smtClean="0">
                <a:solidFill>
                  <a:schemeClr val="accent6"/>
                </a:solidFill>
              </a:rPr>
              <a:t>DUE September 18</a:t>
            </a:r>
            <a:r>
              <a:rPr lang="en-US" sz="4400" baseline="30000" dirty="0" smtClean="0">
                <a:solidFill>
                  <a:schemeClr val="accent6"/>
                </a:solidFill>
              </a:rPr>
              <a:t>th</a:t>
            </a:r>
            <a:r>
              <a:rPr lang="en-US" sz="4400" dirty="0" smtClean="0">
                <a:solidFill>
                  <a:schemeClr val="accent6"/>
                </a:solidFill>
              </a:rPr>
              <a:t> NO EXCEPTIONS!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4400" dirty="0" smtClean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accent6"/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>
              <a:solidFill>
                <a:schemeClr val="accent6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Contact Information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26" y="1828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Teacher Contact Info: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ET </a:t>
            </a:r>
            <a:r>
              <a:rPr lang="en-US" sz="1400" dirty="0" smtClean="0">
                <a:solidFill>
                  <a:schemeClr val="bg1"/>
                </a:solidFill>
              </a:rPr>
              <a:t>Education Department Head – Mr. John </a:t>
            </a:r>
            <a:r>
              <a:rPr lang="en-US" sz="1400" dirty="0" err="1" smtClean="0">
                <a:solidFill>
                  <a:schemeClr val="bg1"/>
                </a:solidFill>
              </a:rPr>
              <a:t>Coghlan</a:t>
            </a:r>
            <a:r>
              <a:rPr lang="en-US" sz="1400" dirty="0">
                <a:solidFill>
                  <a:schemeClr val="bg1"/>
                </a:solidFill>
              </a:rPr>
              <a:t> – jcoghlan@ccs.k12.in.us 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Mrs. Laura </a:t>
            </a:r>
            <a:r>
              <a:rPr lang="en-US" sz="1400" dirty="0" err="1" smtClean="0">
                <a:solidFill>
                  <a:schemeClr val="bg1"/>
                </a:solidFill>
              </a:rPr>
              <a:t>Erli</a:t>
            </a:r>
            <a:r>
              <a:rPr lang="en-US" sz="1400" dirty="0">
                <a:solidFill>
                  <a:schemeClr val="bg1"/>
                </a:solidFill>
              </a:rPr>
              <a:t> - lerli@ccs.k12.in.us 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Mentor Contact Info: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Mr. </a:t>
            </a:r>
            <a:r>
              <a:rPr lang="en-US" sz="1400" dirty="0" smtClean="0">
                <a:solidFill>
                  <a:schemeClr val="bg1"/>
                </a:solidFill>
              </a:rPr>
              <a:t>Carlo </a:t>
            </a:r>
            <a:r>
              <a:rPr lang="en-US" sz="1400" dirty="0" smtClean="0">
                <a:solidFill>
                  <a:schemeClr val="bg1"/>
                </a:solidFill>
              </a:rPr>
              <a:t>Nepomuceno </a:t>
            </a:r>
            <a:r>
              <a:rPr lang="en-US" sz="1400" dirty="0">
                <a:solidFill>
                  <a:schemeClr val="bg1"/>
                </a:solidFill>
              </a:rPr>
              <a:t>– jcnep@indy.rr.com, carlo.nepomuceno@st.com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Mr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smtClean="0">
                <a:solidFill>
                  <a:schemeClr val="bg1"/>
                </a:solidFill>
              </a:rPr>
              <a:t>Alex Ryker – aryker@purdue.edu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Student Leads: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Team Lead/Management</a:t>
            </a:r>
          </a:p>
          <a:p>
            <a:pPr lvl="1"/>
            <a:r>
              <a:rPr lang="en-US" sz="1400" dirty="0" smtClean="0">
                <a:solidFill>
                  <a:schemeClr val="bg1"/>
                </a:solidFill>
              </a:rPr>
              <a:t>Zack Simpson - </a:t>
            </a:r>
            <a:r>
              <a:rPr lang="en-US" sz="1400" dirty="0">
                <a:solidFill>
                  <a:schemeClr val="bg1"/>
                </a:solidFill>
              </a:rPr>
              <a:t>zacksimpson868@gmail.com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lvl="1"/>
            <a:r>
              <a:rPr lang="en-US" sz="1400" dirty="0" smtClean="0">
                <a:solidFill>
                  <a:schemeClr val="bg1"/>
                </a:solidFill>
              </a:rPr>
              <a:t>Jackson Otto – jackson868otto@gmail.com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Robot Ops – </a:t>
            </a:r>
            <a:r>
              <a:rPr lang="en-US" sz="1400" dirty="0" err="1" smtClean="0">
                <a:solidFill>
                  <a:schemeClr val="bg1"/>
                </a:solidFill>
              </a:rPr>
              <a:t>Aryaman</a:t>
            </a:r>
            <a:r>
              <a:rPr lang="en-US" sz="1400" dirty="0" smtClean="0">
                <a:solidFill>
                  <a:schemeClr val="bg1"/>
                </a:solidFill>
              </a:rPr>
              <a:t> Gupta – arygupta123@gmail.com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Construction – Zach </a:t>
            </a:r>
            <a:r>
              <a:rPr lang="en-US" sz="1400" dirty="0">
                <a:solidFill>
                  <a:schemeClr val="bg1"/>
                </a:solidFill>
              </a:rPr>
              <a:t>Fleckenstein - </a:t>
            </a:r>
            <a:r>
              <a:rPr lang="en-US" sz="1400" dirty="0" smtClean="0">
                <a:solidFill>
                  <a:schemeClr val="bg1"/>
                </a:solidFill>
              </a:rPr>
              <a:t>zachfleck42@gmail.com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Programming – Evan Dexter – evanjdexter@gmail.com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Electrical – Jacob </a:t>
            </a:r>
            <a:r>
              <a:rPr lang="en-US" sz="1400" dirty="0" err="1" smtClean="0">
                <a:solidFill>
                  <a:schemeClr val="bg1"/>
                </a:solidFill>
              </a:rPr>
              <a:t>Swiezy</a:t>
            </a:r>
            <a:r>
              <a:rPr lang="en-US" sz="1400" dirty="0" smtClean="0">
                <a:solidFill>
                  <a:schemeClr val="bg1"/>
                </a:solidFill>
              </a:rPr>
              <a:t> – jeswiezy@gmail.com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IT – Vincent Mai – tqm397@gmail.com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PR – Mara Fattah – marafattah@gmail.com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40639"/>
            <a:ext cx="662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Visit our website: 	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        </a:t>
            </a:r>
            <a:r>
              <a:rPr lang="en-US" sz="3000" dirty="0" smtClean="0">
                <a:solidFill>
                  <a:srgbClr val="FFFF00"/>
                </a:solidFill>
                <a:latin typeface="+mj-lt"/>
              </a:rPr>
              <a:t>www.techhounds.com</a:t>
            </a:r>
            <a:endParaRPr lang="en-US" sz="3000" dirty="0">
              <a:solidFill>
                <a:srgbClr val="FFFF00"/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50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WordArt 4"/>
          <p:cNvSpPr>
            <a:spLocks noChangeArrowheads="1" noChangeShapeType="1" noTextEdit="1"/>
          </p:cNvSpPr>
          <p:nvPr/>
        </p:nvSpPr>
        <p:spPr bwMode="auto">
          <a:xfrm>
            <a:off x="228600" y="6096000"/>
            <a:ext cx="86868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BRAINSTORMING AFTER KICKOFF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Picture 4" descr="K:\CADSHARED\TechHOUNDS\FIRST 09\PR\Pictures\Week 1\2009-01-12-1713-13\DSCN279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04800"/>
            <a:ext cx="5716588" cy="42862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1510" name="Picture 4" descr="K:\CADSHARED\TechHOUNDS\FIRST 09\PR\Pictures\Week 1\2009-01-09-1908-57\DSCF00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2362200"/>
            <a:ext cx="4648200" cy="34861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3554" name="Picture 5"/>
          <p:cNvPicPr>
            <a:picLocks noChangeAspect="1" noChangeArrowheads="1"/>
          </p:cNvPicPr>
          <p:nvPr/>
        </p:nvPicPr>
        <p:blipFill>
          <a:blip r:embed="rId3" cstate="print"/>
          <a:srcRect l="13750" t="21094" r="12500" b="21094"/>
          <a:stretch>
            <a:fillRect/>
          </a:stretch>
        </p:blipFill>
        <p:spPr bwMode="auto">
          <a:xfrm>
            <a:off x="228600" y="1219200"/>
            <a:ext cx="5486400" cy="3440113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3555" name="WordArt 4"/>
          <p:cNvSpPr>
            <a:spLocks noChangeArrowheads="1" noChangeShapeType="1" noTextEdit="1"/>
          </p:cNvSpPr>
          <p:nvPr/>
        </p:nvSpPr>
        <p:spPr bwMode="auto">
          <a:xfrm>
            <a:off x="1524000" y="152400"/>
            <a:ext cx="6324600" cy="685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KIT OF PARTS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276600"/>
            <a:ext cx="5105400" cy="3317875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WordArt 4"/>
          <p:cNvSpPr>
            <a:spLocks noChangeArrowheads="1" noChangeShapeType="1" noTextEdit="1"/>
          </p:cNvSpPr>
          <p:nvPr/>
        </p:nvSpPr>
        <p:spPr bwMode="auto">
          <a:xfrm>
            <a:off x="152400" y="304800"/>
            <a:ext cx="87630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PROTOTYPING AND TESTING</a:t>
            </a:r>
          </a:p>
        </p:txBody>
      </p:sp>
      <p:pic>
        <p:nvPicPr>
          <p:cNvPr id="25602" name="Picture 6" descr="K:\CADSHARED\TechHOUNDS\FIRST 09\PR\Pictures\Week 1\2009-01-09-1908-57\DSCF00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2286000"/>
            <a:ext cx="5638800" cy="42291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Vincent\Desktop\12542135994_ffb8e4088c_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" r="11519"/>
          <a:stretch/>
        </p:blipFill>
        <p:spPr bwMode="auto">
          <a:xfrm>
            <a:off x="326457" y="1524000"/>
            <a:ext cx="4855143" cy="3505619"/>
          </a:xfrm>
          <a:prstGeom prst="rect">
            <a:avLst/>
          </a:prstGeom>
          <a:ln w="6350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WordArt 4"/>
          <p:cNvSpPr>
            <a:spLocks noChangeArrowheads="1" noChangeShapeType="1" noTextEdit="1"/>
          </p:cNvSpPr>
          <p:nvPr/>
        </p:nvSpPr>
        <p:spPr bwMode="auto">
          <a:xfrm>
            <a:off x="381000" y="6019800"/>
            <a:ext cx="83820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FINAL CONSTRUCTION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Vincent\Desktop\12566276093_05876b22a3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65" y="2362199"/>
            <a:ext cx="4798256" cy="3200400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Vincent\Desktop\12567205074_b2e96d33fc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01" y="457200"/>
            <a:ext cx="4848240" cy="3233738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6" descr="K:\CADSHARED\TechHOUNDS\FIRST 09\PR\Pictures\Week 3\2009-01-23-2028-48\DSCF0147.JPG"/>
          <p:cNvPicPr>
            <a:picLocks noChangeAspect="1" noChangeArrowheads="1"/>
          </p:cNvPicPr>
          <p:nvPr/>
        </p:nvPicPr>
        <p:blipFill>
          <a:blip r:embed="rId3" cstate="print"/>
          <a:srcRect l="10938"/>
          <a:stretch>
            <a:fillRect/>
          </a:stretch>
        </p:blipFill>
        <p:spPr bwMode="auto">
          <a:xfrm>
            <a:off x="381000" y="2895600"/>
            <a:ext cx="4343400" cy="36576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9698" name="WordArt 4"/>
          <p:cNvSpPr>
            <a:spLocks noChangeArrowheads="1" noChangeShapeType="1" noTextEdit="1"/>
          </p:cNvSpPr>
          <p:nvPr/>
        </p:nvSpPr>
        <p:spPr bwMode="auto">
          <a:xfrm>
            <a:off x="152400" y="228600"/>
            <a:ext cx="88392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ENGINEERS AS MENTORS</a:t>
            </a:r>
          </a:p>
        </p:txBody>
      </p:sp>
      <p:pic>
        <p:nvPicPr>
          <p:cNvPr id="29699" name="Picture 5" descr="K:\CADSHARED\TechHOUNDS\FIRST 09\PR\Pictures\Professional Pics\Build Season Resized\9202 TechHOUNDS 015.jpg"/>
          <p:cNvPicPr>
            <a:picLocks noChangeAspect="1" noChangeArrowheads="1"/>
          </p:cNvPicPr>
          <p:nvPr/>
        </p:nvPicPr>
        <p:blipFill>
          <a:blip r:embed="rId4" cstate="print"/>
          <a:srcRect l="4861"/>
          <a:stretch>
            <a:fillRect/>
          </a:stretch>
        </p:blipFill>
        <p:spPr bwMode="auto">
          <a:xfrm>
            <a:off x="4495800" y="1447800"/>
            <a:ext cx="4343400" cy="325755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WordArt 4"/>
          <p:cNvSpPr>
            <a:spLocks noChangeArrowheads="1" noChangeShapeType="1" noTextEdit="1"/>
          </p:cNvSpPr>
          <p:nvPr/>
        </p:nvSpPr>
        <p:spPr bwMode="auto">
          <a:xfrm>
            <a:off x="304800" y="4267200"/>
            <a:ext cx="3733800" cy="2286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READY TO </a:t>
            </a:r>
            <a:b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</a:br>
            <a:r>
              <a:rPr lang="en-US" sz="4400" b="1" kern="10" dirty="0">
                <a:ln w="38100">
                  <a:solidFill>
                    <a:srgbClr val="10253F"/>
                  </a:solidFill>
                  <a:round/>
                  <a:headEnd/>
                  <a:tailEnd/>
                </a:ln>
                <a:solidFill>
                  <a:srgbClr val="F79646"/>
                </a:solidFill>
                <a:latin typeface="Calibri"/>
                <a:cs typeface="Calibri"/>
              </a:rPr>
              <a:t>COMPETE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Vincent\Downloads\IMG_4706 (1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7266"/>
          <a:stretch/>
        </p:blipFill>
        <p:spPr bwMode="auto">
          <a:xfrm>
            <a:off x="4038600" y="2869720"/>
            <a:ext cx="4965405" cy="3656899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Vincent\Downloads\IMG_4662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5" y="230372"/>
            <a:ext cx="3737517" cy="3830954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369</Words>
  <Application>Microsoft Office PowerPoint</Application>
  <PresentationFormat>On-screen Show (4:3)</PresentationFormat>
  <Paragraphs>163</Paragraphs>
  <Slides>36</Slides>
  <Notes>31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Build Season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Competition</vt:lpstr>
      <vt:lpstr>PowerPoint Presentation</vt:lpstr>
      <vt:lpstr>Team Management</vt:lpstr>
      <vt:lpstr>Robot Operations</vt:lpstr>
      <vt:lpstr>Robot Ops</vt:lpstr>
      <vt:lpstr>Electrical</vt:lpstr>
      <vt:lpstr>Electrical</vt:lpstr>
      <vt:lpstr>Programming</vt:lpstr>
      <vt:lpstr>Programming</vt:lpstr>
      <vt:lpstr>Construction</vt:lpstr>
      <vt:lpstr>Construction</vt:lpstr>
      <vt:lpstr>Information Technology</vt:lpstr>
      <vt:lpstr>PowerPoint Presentation</vt:lpstr>
      <vt:lpstr>Public Relations</vt:lpstr>
      <vt:lpstr>PowerPoint Presentation</vt:lpstr>
      <vt:lpstr>PowerPoint Presentation</vt:lpstr>
      <vt:lpstr>Time Commitment</vt:lpstr>
      <vt:lpstr>Preseason Activities</vt:lpstr>
      <vt:lpstr>Team Requirements</vt:lpstr>
      <vt:lpstr>Travel Requirements</vt:lpstr>
      <vt:lpstr>Fundraising Requirement</vt:lpstr>
      <vt:lpstr>Application</vt:lpstr>
      <vt:lpstr>Next Meeting</vt:lpstr>
      <vt:lpstr>Contact Information</vt:lpstr>
    </vt:vector>
  </TitlesOfParts>
  <Company>Carmel Clay Schools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chstestteacher</dc:creator>
  <cp:lastModifiedBy>Vincent</cp:lastModifiedBy>
  <cp:revision>98</cp:revision>
  <dcterms:created xsi:type="dcterms:W3CDTF">2009-09-01T17:35:19Z</dcterms:created>
  <dcterms:modified xsi:type="dcterms:W3CDTF">2014-09-04T02:54:04Z</dcterms:modified>
</cp:coreProperties>
</file>